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1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7" r:id="rId17"/>
    <p:sldId id="278" r:id="rId18"/>
    <p:sldId id="279" r:id="rId19"/>
    <p:sldId id="280" r:id="rId20"/>
    <p:sldId id="281" r:id="rId21"/>
    <p:sldId id="295" r:id="rId22"/>
    <p:sldId id="296" r:id="rId23"/>
    <p:sldId id="29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2C1F6-E7B1-6EE8-3AD8-EE09F9789CCD}" v="17" dt="2024-08-31T01:48:47.253"/>
    <p1510:client id="{7D0C2176-7192-94D5-B3AB-4E7819EFF8B5}" v="1" dt="2024-08-29T11:25:41.330"/>
    <p1510:client id="{F0255AAF-5F49-D837-B17E-3A8C4C7E3B5B}" v="1" dt="2024-08-31T00:32:13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VINICIUS RODRIGUES DE SOUZA" userId="S::pedro.souza125@fatec.sp.gov.br::f88055d6-b014-47b9-a658-7aa91cbc8100" providerId="AD" clId="Web-{0B02C1F6-E7B1-6EE8-3AD8-EE09F9789CCD}"/>
    <pc:docChg chg="modSld">
      <pc:chgData name="PEDRO VINICIUS RODRIGUES DE SOUZA" userId="S::pedro.souza125@fatec.sp.gov.br::f88055d6-b014-47b9-a658-7aa91cbc8100" providerId="AD" clId="Web-{0B02C1F6-E7B1-6EE8-3AD8-EE09F9789CCD}" dt="2024-08-31T01:48:46.847" v="13" actId="20577"/>
      <pc:docMkLst>
        <pc:docMk/>
      </pc:docMkLst>
      <pc:sldChg chg="modSp">
        <pc:chgData name="PEDRO VINICIUS RODRIGUES DE SOUZA" userId="S::pedro.souza125@fatec.sp.gov.br::f88055d6-b014-47b9-a658-7aa91cbc8100" providerId="AD" clId="Web-{0B02C1F6-E7B1-6EE8-3AD8-EE09F9789CCD}" dt="2024-08-31T01:36:58.456" v="0" actId="14100"/>
        <pc:sldMkLst>
          <pc:docMk/>
          <pc:sldMk cId="0" sldId="277"/>
        </pc:sldMkLst>
        <pc:spChg chg="mod">
          <ac:chgData name="PEDRO VINICIUS RODRIGUES DE SOUZA" userId="S::pedro.souza125@fatec.sp.gov.br::f88055d6-b014-47b9-a658-7aa91cbc8100" providerId="AD" clId="Web-{0B02C1F6-E7B1-6EE8-3AD8-EE09F9789CCD}" dt="2024-08-31T01:36:58.456" v="0" actId="14100"/>
          <ac:spMkLst>
            <pc:docMk/>
            <pc:sldMk cId="0" sldId="277"/>
            <ac:spMk id="41989" creationId="{12BAD987-BFBB-D196-1346-A49604361EA7}"/>
          </ac:spMkLst>
        </pc:spChg>
      </pc:sldChg>
      <pc:sldChg chg="modSp">
        <pc:chgData name="PEDRO VINICIUS RODRIGUES DE SOUZA" userId="S::pedro.souza125@fatec.sp.gov.br::f88055d6-b014-47b9-a658-7aa91cbc8100" providerId="AD" clId="Web-{0B02C1F6-E7B1-6EE8-3AD8-EE09F9789CCD}" dt="2024-08-31T01:45:44.778" v="5" actId="20577"/>
        <pc:sldMkLst>
          <pc:docMk/>
          <pc:sldMk cId="0" sldId="279"/>
        </pc:sldMkLst>
        <pc:spChg chg="mod">
          <ac:chgData name="PEDRO VINICIUS RODRIGUES DE SOUZA" userId="S::pedro.souza125@fatec.sp.gov.br::f88055d6-b014-47b9-a658-7aa91cbc8100" providerId="AD" clId="Web-{0B02C1F6-E7B1-6EE8-3AD8-EE09F9789CCD}" dt="2024-08-31T01:45:44.778" v="5" actId="20577"/>
          <ac:spMkLst>
            <pc:docMk/>
            <pc:sldMk cId="0" sldId="279"/>
            <ac:spMk id="46084" creationId="{B7C63259-4B80-547E-4200-D3065E1799C2}"/>
          </ac:spMkLst>
        </pc:spChg>
      </pc:sldChg>
      <pc:sldChg chg="modSp">
        <pc:chgData name="PEDRO VINICIUS RODRIGUES DE SOUZA" userId="S::pedro.souza125@fatec.sp.gov.br::f88055d6-b014-47b9-a658-7aa91cbc8100" providerId="AD" clId="Web-{0B02C1F6-E7B1-6EE8-3AD8-EE09F9789CCD}" dt="2024-08-31T01:48:46.847" v="13" actId="20577"/>
        <pc:sldMkLst>
          <pc:docMk/>
          <pc:sldMk cId="0" sldId="280"/>
        </pc:sldMkLst>
        <pc:spChg chg="mod">
          <ac:chgData name="PEDRO VINICIUS RODRIGUES DE SOUZA" userId="S::pedro.souza125@fatec.sp.gov.br::f88055d6-b014-47b9-a658-7aa91cbc8100" providerId="AD" clId="Web-{0B02C1F6-E7B1-6EE8-3AD8-EE09F9789CCD}" dt="2024-08-31T01:48:46.847" v="13" actId="20577"/>
          <ac:spMkLst>
            <pc:docMk/>
            <pc:sldMk cId="0" sldId="280"/>
            <ac:spMk id="48132" creationId="{EF7BF190-FA50-708A-636E-F7E9D1462526}"/>
          </ac:spMkLst>
        </pc:spChg>
      </pc:sldChg>
    </pc:docChg>
  </pc:docChgLst>
  <pc:docChgLst>
    <pc:chgData name="GUSTAVO BRAVO WELKE" userId="S::gustavo.welke@fatec.sp.gov.br::e92b8baf-18b6-4768-bbe0-cd0672b4a1c1" providerId="AD" clId="Web-{72A95230-9AB6-AAD6-CB01-B84DF1649391}"/>
    <pc:docChg chg="modSld">
      <pc:chgData name="GUSTAVO BRAVO WELKE" userId="S::gustavo.welke@fatec.sp.gov.br::e92b8baf-18b6-4768-bbe0-cd0672b4a1c1" providerId="AD" clId="Web-{72A95230-9AB6-AAD6-CB01-B84DF1649391}" dt="2024-08-22T11:05:44.877" v="0" actId="1076"/>
      <pc:docMkLst>
        <pc:docMk/>
      </pc:docMkLst>
      <pc:sldChg chg="modSp">
        <pc:chgData name="GUSTAVO BRAVO WELKE" userId="S::gustavo.welke@fatec.sp.gov.br::e92b8baf-18b6-4768-bbe0-cd0672b4a1c1" providerId="AD" clId="Web-{72A95230-9AB6-AAD6-CB01-B84DF1649391}" dt="2024-08-22T11:05:44.877" v="0" actId="1076"/>
        <pc:sldMkLst>
          <pc:docMk/>
          <pc:sldMk cId="0" sldId="256"/>
        </pc:sldMkLst>
        <pc:picChg chg="mod">
          <ac:chgData name="GUSTAVO BRAVO WELKE" userId="S::gustavo.welke@fatec.sp.gov.br::e92b8baf-18b6-4768-bbe0-cd0672b4a1c1" providerId="AD" clId="Web-{72A95230-9AB6-AAD6-CB01-B84DF1649391}" dt="2024-08-22T11:05:44.877" v="0" actId="1076"/>
          <ac:picMkLst>
            <pc:docMk/>
            <pc:sldMk cId="0" sldId="256"/>
            <ac:picMk id="15361" creationId="{C6206743-5002-266F-A428-416BDE6CD35B}"/>
          </ac:picMkLst>
        </pc:picChg>
      </pc:sldChg>
    </pc:docChg>
  </pc:docChgLst>
  <pc:docChgLst>
    <pc:chgData name="JOAO PEDRO GONCALVES CORREA ARAUJO" userId="S::joao.araujo72@fatec.sp.gov.br::ab36611c-ba1e-4314-96cb-9363f42f0d62" providerId="AD" clId="Web-{F0255AAF-5F49-D837-B17E-3A8C4C7E3B5B}"/>
    <pc:docChg chg="modSld">
      <pc:chgData name="JOAO PEDRO GONCALVES CORREA ARAUJO" userId="S::joao.araujo72@fatec.sp.gov.br::ab36611c-ba1e-4314-96cb-9363f42f0d62" providerId="AD" clId="Web-{F0255AAF-5F49-D837-B17E-3A8C4C7E3B5B}" dt="2024-08-31T00:32:13.129" v="0" actId="1076"/>
      <pc:docMkLst>
        <pc:docMk/>
      </pc:docMkLst>
      <pc:sldChg chg="modSp">
        <pc:chgData name="JOAO PEDRO GONCALVES CORREA ARAUJO" userId="S::joao.araujo72@fatec.sp.gov.br::ab36611c-ba1e-4314-96cb-9363f42f0d62" providerId="AD" clId="Web-{F0255AAF-5F49-D837-B17E-3A8C4C7E3B5B}" dt="2024-08-31T00:32:13.129" v="0" actId="1076"/>
        <pc:sldMkLst>
          <pc:docMk/>
          <pc:sldMk cId="0" sldId="280"/>
        </pc:sldMkLst>
        <pc:spChg chg="mod">
          <ac:chgData name="JOAO PEDRO GONCALVES CORREA ARAUJO" userId="S::joao.araujo72@fatec.sp.gov.br::ab36611c-ba1e-4314-96cb-9363f42f0d62" providerId="AD" clId="Web-{F0255AAF-5F49-D837-B17E-3A8C4C7E3B5B}" dt="2024-08-31T00:32:13.129" v="0" actId="1076"/>
          <ac:spMkLst>
            <pc:docMk/>
            <pc:sldMk cId="0" sldId="280"/>
            <ac:spMk id="48130" creationId="{FFF97170-F0A4-5CF5-E84D-9AA5BDD58C34}"/>
          </ac:spMkLst>
        </pc:spChg>
      </pc:sldChg>
    </pc:docChg>
  </pc:docChgLst>
  <pc:docChgLst>
    <pc:chgData name="GUSTAVO BRAVO WELKE" userId="S::gustavo.welke@fatec.sp.gov.br::e92b8baf-18b6-4768-bbe0-cd0672b4a1c1" providerId="AD" clId="Web-{7D0C2176-7192-94D5-B3AB-4E7819EFF8B5}"/>
    <pc:docChg chg="modSld">
      <pc:chgData name="GUSTAVO BRAVO WELKE" userId="S::gustavo.welke@fatec.sp.gov.br::e92b8baf-18b6-4768-bbe0-cd0672b4a1c1" providerId="AD" clId="Web-{7D0C2176-7192-94D5-B3AB-4E7819EFF8B5}" dt="2024-08-29T11:25:41.330" v="0" actId="1076"/>
      <pc:docMkLst>
        <pc:docMk/>
      </pc:docMkLst>
      <pc:sldChg chg="modSp">
        <pc:chgData name="GUSTAVO BRAVO WELKE" userId="S::gustavo.welke@fatec.sp.gov.br::e92b8baf-18b6-4768-bbe0-cd0672b4a1c1" providerId="AD" clId="Web-{7D0C2176-7192-94D5-B3AB-4E7819EFF8B5}" dt="2024-08-29T11:25:41.330" v="0" actId="1076"/>
        <pc:sldMkLst>
          <pc:docMk/>
          <pc:sldMk cId="0" sldId="277"/>
        </pc:sldMkLst>
        <pc:spChg chg="mod">
          <ac:chgData name="GUSTAVO BRAVO WELKE" userId="S::gustavo.welke@fatec.sp.gov.br::e92b8baf-18b6-4768-bbe0-cd0672b4a1c1" providerId="AD" clId="Web-{7D0C2176-7192-94D5-B3AB-4E7819EFF8B5}" dt="2024-08-29T11:25:41.330" v="0" actId="1076"/>
          <ac:spMkLst>
            <pc:docMk/>
            <pc:sldMk cId="0" sldId="277"/>
            <ac:spMk id="41987" creationId="{0BCAE700-D317-4C8A-DD9B-4435DA4152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B7C9944C-5121-C6FB-50FF-19B0B409807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19EEEE50-9617-AFAC-FACC-5DF08C86D5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>
            <a:extLst>
              <a:ext uri="{FF2B5EF4-FFF2-40B4-BE49-F238E27FC236}">
                <a16:creationId xmlns:a16="http://schemas.microsoft.com/office/drawing/2014/main" id="{D72800DD-DC44-5A7A-D01E-1152E148D03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0B560350-C75F-AB4A-F8BB-A4FAC2014B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>
            <a:extLst>
              <a:ext uri="{FF2B5EF4-FFF2-40B4-BE49-F238E27FC236}">
                <a16:creationId xmlns:a16="http://schemas.microsoft.com/office/drawing/2014/main" id="{0943D6C8-34C0-D69D-DEF4-EDF45AE465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8F6E9A63-E448-8A3B-7360-5F7B523472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58349937-7AD3-CF50-7FB6-89E552461D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6D4B0C45-AF6F-99BB-EE60-2C4D27A5F6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1">
            <a:extLst>
              <a:ext uri="{FF2B5EF4-FFF2-40B4-BE49-F238E27FC236}">
                <a16:creationId xmlns:a16="http://schemas.microsoft.com/office/drawing/2014/main" id="{61A662D9-A3E7-906A-7DF6-A5A0FDDDA6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0A5C70EA-3103-DC06-43F6-7306822BC9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>
            <a:extLst>
              <a:ext uri="{FF2B5EF4-FFF2-40B4-BE49-F238E27FC236}">
                <a16:creationId xmlns:a16="http://schemas.microsoft.com/office/drawing/2014/main" id="{26BCA283-84DA-90ED-8C12-5EAFF59AFA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D25F488F-DFF0-7801-3029-E9BDC7C06A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>
            <a:extLst>
              <a:ext uri="{FF2B5EF4-FFF2-40B4-BE49-F238E27FC236}">
                <a16:creationId xmlns:a16="http://schemas.microsoft.com/office/drawing/2014/main" id="{4E2337F6-D36C-C5DD-E60B-C467F52C95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CE5BED80-6961-096E-7294-2106E046FE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>
            <a:extLst>
              <a:ext uri="{FF2B5EF4-FFF2-40B4-BE49-F238E27FC236}">
                <a16:creationId xmlns:a16="http://schemas.microsoft.com/office/drawing/2014/main" id="{E3E8027F-CB4E-906C-56E9-86362F5D26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A2C81E6E-857D-F628-2FDF-23D965789EB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>
            <a:extLst>
              <a:ext uri="{FF2B5EF4-FFF2-40B4-BE49-F238E27FC236}">
                <a16:creationId xmlns:a16="http://schemas.microsoft.com/office/drawing/2014/main" id="{33B794A3-8F23-8E65-C466-1280DFAA90C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DF75B7C7-A399-A712-2032-98A9C9398E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>
            <a:extLst>
              <a:ext uri="{FF2B5EF4-FFF2-40B4-BE49-F238E27FC236}">
                <a16:creationId xmlns:a16="http://schemas.microsoft.com/office/drawing/2014/main" id="{BE25E920-4F10-49E4-5D83-180477D6A1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Text Box 2">
            <a:extLst>
              <a:ext uri="{FF2B5EF4-FFF2-40B4-BE49-F238E27FC236}">
                <a16:creationId xmlns:a16="http://schemas.microsoft.com/office/drawing/2014/main" id="{7414E8A3-85FA-30A6-3605-F8834A96FA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1">
            <a:extLst>
              <a:ext uri="{FF2B5EF4-FFF2-40B4-BE49-F238E27FC236}">
                <a16:creationId xmlns:a16="http://schemas.microsoft.com/office/drawing/2014/main" id="{0F2E25F9-C48B-E46C-5146-7DCBEC4A42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CD903C7F-E9E9-618A-3514-2B59392306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>
            <a:extLst>
              <a:ext uri="{FF2B5EF4-FFF2-40B4-BE49-F238E27FC236}">
                <a16:creationId xmlns:a16="http://schemas.microsoft.com/office/drawing/2014/main" id="{2AAD5B44-E6CB-AC90-4D7F-3512B52592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79ED309D-3D23-61AA-665F-5E0CEF9ADE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1">
            <a:extLst>
              <a:ext uri="{FF2B5EF4-FFF2-40B4-BE49-F238E27FC236}">
                <a16:creationId xmlns:a16="http://schemas.microsoft.com/office/drawing/2014/main" id="{8B5FDAA5-DD94-73BE-9107-20A1CD3558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E2CEA6FA-9405-7DED-3F28-E8C8AE9D96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1">
            <a:extLst>
              <a:ext uri="{FF2B5EF4-FFF2-40B4-BE49-F238E27FC236}">
                <a16:creationId xmlns:a16="http://schemas.microsoft.com/office/drawing/2014/main" id="{9A3922CD-47D7-E927-F622-2BDA64A290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8F8A1C9D-EE30-A699-CF7D-DE1D981D9E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">
            <a:extLst>
              <a:ext uri="{FF2B5EF4-FFF2-40B4-BE49-F238E27FC236}">
                <a16:creationId xmlns:a16="http://schemas.microsoft.com/office/drawing/2014/main" id="{0087FF6B-7722-EC90-1598-B15E57165C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B8EABA2A-A631-BE87-6414-AADC18825F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>
            <a:extLst>
              <a:ext uri="{FF2B5EF4-FFF2-40B4-BE49-F238E27FC236}">
                <a16:creationId xmlns:a16="http://schemas.microsoft.com/office/drawing/2014/main" id="{5121BD27-0F0F-255E-D2DD-314DC3B2DC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720E9848-C96A-707A-937D-5B3D6D5F8D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09A7ADBE-0EA4-E31E-3D58-F3E055FBB4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Text Box 2">
            <a:extLst>
              <a:ext uri="{FF2B5EF4-FFF2-40B4-BE49-F238E27FC236}">
                <a16:creationId xmlns:a16="http://schemas.microsoft.com/office/drawing/2014/main" id="{D5AE8DA7-268D-FB13-DD2D-B7863EB051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A5363682-94CC-1767-416E-B7D0C438B1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F6079F4D-9423-4BD9-C41C-70FF5BEC52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1">
            <a:extLst>
              <a:ext uri="{FF2B5EF4-FFF2-40B4-BE49-F238E27FC236}">
                <a16:creationId xmlns:a16="http://schemas.microsoft.com/office/drawing/2014/main" id="{68C0E02F-F2CF-34AB-B9DE-D17759E11F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9208DC7E-14E1-8359-B215-31F1FE77892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">
            <a:extLst>
              <a:ext uri="{FF2B5EF4-FFF2-40B4-BE49-F238E27FC236}">
                <a16:creationId xmlns:a16="http://schemas.microsoft.com/office/drawing/2014/main" id="{558BB720-4431-8C5E-7CD9-1251DFCDC82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687F89DB-0429-1131-3B11-8303DE937C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>
            <a:extLst>
              <a:ext uri="{FF2B5EF4-FFF2-40B4-BE49-F238E27FC236}">
                <a16:creationId xmlns:a16="http://schemas.microsoft.com/office/drawing/2014/main" id="{89015009-1285-DC07-F9A3-4894E2A4F5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B68B5CAB-0AE7-CB6A-8216-C11898D4AA4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7476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1103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5487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30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99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6275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1523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0647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9504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9351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69BAFC0-1D01-C349-AC39-2164A8A2A1B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8096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C6206743-5002-266F-A428-416BDE6C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10160"/>
            <a:ext cx="35941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E150A6E7-9BD1-D754-D2DC-552A8671F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4713"/>
            <a:ext cx="9217025" cy="2209800"/>
          </a:xfrm>
          <a:prstGeom prst="rect">
            <a:avLst/>
          </a:prstGeom>
          <a:gradFill rotWithShape="0">
            <a:gsLst>
              <a:gs pos="0">
                <a:srgbClr val="336699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CD5367E0-CC26-3192-1ABD-4491C15D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2133600"/>
            <a:ext cx="5526087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SzPct val="100000"/>
              <a:defRPr/>
            </a:pPr>
            <a:r>
              <a:rPr lang="pt-BR" altLang="pt-BR" u="sng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INTERFACE HUMANO COMPUTADOR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BE86EE9E-0DB8-4C12-4985-9A94C0E45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35842" name="Text Box 4">
            <a:extLst>
              <a:ext uri="{FF2B5EF4-FFF2-40B4-BE49-F238E27FC236}">
                <a16:creationId xmlns:a16="http://schemas.microsoft.com/office/drawing/2014/main" id="{61F06768-9DF1-0162-C5E5-DE7161FD9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908050"/>
            <a:ext cx="8216900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Fornecer explicações e previsões para fenômenos de interação usuário-sistema e resultados práticos para o projeto da interação (ACM SIGCHI, 1992).</a:t>
            </a:r>
          </a:p>
          <a:p>
            <a:pPr eaLnBrk="1" hangingPunct="1">
              <a:spcBef>
                <a:spcPts val="1500"/>
              </a:spcBef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Apresentar recomendações para o projeto de interfaces que facilitem a interação;</a:t>
            </a: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Testar a facilidade de uso de aplicações</a:t>
            </a:r>
          </a:p>
          <a:p>
            <a:pPr eaLnBrk="1" hangingPunct="1"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computacionais;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Relatar os problemas encontrados e apresentar possíveis soluções.</a:t>
            </a:r>
          </a:p>
        </p:txBody>
      </p:sp>
      <p:sp>
        <p:nvSpPr>
          <p:cNvPr id="35843" name="Rectangle 5">
            <a:extLst>
              <a:ext uri="{FF2B5EF4-FFF2-40B4-BE49-F238E27FC236}">
                <a16:creationId xmlns:a16="http://schemas.microsoft.com/office/drawing/2014/main" id="{D6D38D26-7D18-3686-B62F-8A61365EF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111125"/>
            <a:ext cx="20780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750"/>
              </a:spcBef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Objetivos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8E8BAB25-EF84-27A9-090D-72F7416C8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37890" name="Rectangle 4">
            <a:extLst>
              <a:ext uri="{FF2B5EF4-FFF2-40B4-BE49-F238E27FC236}">
                <a16:creationId xmlns:a16="http://schemas.microsoft.com/office/drawing/2014/main" id="{3F26FA9E-C12A-C6C4-7AB9-2FA3F9350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08050"/>
            <a:ext cx="7993063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333CC"/>
              </a:buClr>
              <a:buFont typeface="Times New Roman" panose="02020603050405020304" pitchFamily="18" charset="0"/>
              <a:buChar char="•"/>
            </a:pPr>
            <a:r>
              <a:rPr lang="pt-BR" altLang="pt-BR" sz="2800">
                <a:solidFill>
                  <a:srgbClr val="3333CC"/>
                </a:solidFill>
              </a:rPr>
              <a:t> </a:t>
            </a: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Equilibrar conforto e facilidades de uso com desempenho da aplicação ;</a:t>
            </a: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Projetar sistemas que atendam diferentes perfis de usuários;</a:t>
            </a: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Projetar boas interfaces em aplicações</a:t>
            </a:r>
          </a:p>
          <a:p>
            <a:pPr eaLnBrk="1" hangingPunct="1"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complexas, que normalmente possuem um grande número de funções. (Exemplo: carro)</a:t>
            </a:r>
          </a:p>
        </p:txBody>
      </p:sp>
      <p:sp>
        <p:nvSpPr>
          <p:cNvPr id="37891" name="Rectangle 5">
            <a:extLst>
              <a:ext uri="{FF2B5EF4-FFF2-40B4-BE49-F238E27FC236}">
                <a16:creationId xmlns:a16="http://schemas.microsoft.com/office/drawing/2014/main" id="{25D35FE0-D757-C50D-541A-A29985F27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3" y="111125"/>
            <a:ext cx="18843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750"/>
              </a:spcBef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Desafios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4B705E71-7AFA-DFCB-B736-D97B0CBEE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39938" name="Rectangle 4">
            <a:extLst>
              <a:ext uri="{FF2B5EF4-FFF2-40B4-BE49-F238E27FC236}">
                <a16:creationId xmlns:a16="http://schemas.microsoft.com/office/drawing/2014/main" id="{A6DA241C-03D6-43D3-3F14-5C29D85CA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1000"/>
            <a:ext cx="203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342900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Histórico </a:t>
            </a:r>
          </a:p>
        </p:txBody>
      </p:sp>
      <p:pic>
        <p:nvPicPr>
          <p:cNvPr id="39939" name="Picture 5">
            <a:extLst>
              <a:ext uri="{FF2B5EF4-FFF2-40B4-BE49-F238E27FC236}">
                <a16:creationId xmlns:a16="http://schemas.microsoft.com/office/drawing/2014/main" id="{341DC071-BA34-55B4-7313-4F966396B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914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6">
            <a:extLst>
              <a:ext uri="{FF2B5EF4-FFF2-40B4-BE49-F238E27FC236}">
                <a16:creationId xmlns:a16="http://schemas.microsoft.com/office/drawing/2014/main" id="{B0E63729-7774-C040-B76F-C80157F9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>
            <a:extLst>
              <a:ext uri="{FF2B5EF4-FFF2-40B4-BE49-F238E27FC236}">
                <a16:creationId xmlns:a16="http://schemas.microsoft.com/office/drawing/2014/main" id="{BFA53969-7BC9-9EFB-1317-1695BB8C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81400"/>
            <a:ext cx="350520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8">
            <a:extLst>
              <a:ext uri="{FF2B5EF4-FFF2-40B4-BE49-F238E27FC236}">
                <a16:creationId xmlns:a16="http://schemas.microsoft.com/office/drawing/2014/main" id="{3A5A5A80-5B18-0F2D-212D-D4AB6E0E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447800"/>
            <a:ext cx="2047875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EED51984-13F1-9310-33CA-9F683EF40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41986" name="Text Box 4">
            <a:extLst>
              <a:ext uri="{FF2B5EF4-FFF2-40B4-BE49-F238E27FC236}">
                <a16:creationId xmlns:a16="http://schemas.microsoft.com/office/drawing/2014/main" id="{C70F9D8A-93D5-7E18-B172-5957E909E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752600"/>
            <a:ext cx="7848600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  <a:buClr>
                <a:srgbClr val="3333CC"/>
              </a:buClr>
              <a:buFont typeface="Verdana" panose="020B0604030504040204" pitchFamily="34" charset="0"/>
              <a:buChar char="-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baseada em comandos escritos pelo próprio usuário (query interfaces).</a:t>
            </a:r>
          </a:p>
          <a:p>
            <a:pPr eaLnBrk="1" hangingPunct="1">
              <a:spcBef>
                <a:spcPts val="1500"/>
              </a:spcBef>
              <a:buClr>
                <a:srgbClr val="3333CC"/>
              </a:buClr>
              <a:buFont typeface="Verdana" panose="020B0604030504040204" pitchFamily="34" charset="0"/>
              <a:buChar char="-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A comunicação é puramente textual e é feita via comandos.  </a:t>
            </a:r>
          </a:p>
          <a:p>
            <a:pPr eaLnBrk="1" hangingPunct="1">
              <a:spcBef>
                <a:spcPts val="15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unix, ms-dos e so dos mainframes.</a:t>
            </a:r>
          </a:p>
          <a:p>
            <a:pPr eaLnBrk="1" hangingPunct="1">
              <a:spcBef>
                <a:spcPts val="1500"/>
              </a:spcBef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0BCAE700-D317-4C8A-DD9B-4435DA415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099457"/>
            <a:ext cx="3233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b="1">
                <a:solidFill>
                  <a:srgbClr val="3333CC"/>
                </a:solidFill>
                <a:latin typeface="Verdana" panose="020B0604030504040204" pitchFamily="34" charset="0"/>
              </a:rPr>
              <a:t>Primeira geração:</a:t>
            </a:r>
          </a:p>
        </p:txBody>
      </p:sp>
      <p:pic>
        <p:nvPicPr>
          <p:cNvPr id="41988" name="Picture 6">
            <a:extLst>
              <a:ext uri="{FF2B5EF4-FFF2-40B4-BE49-F238E27FC236}">
                <a16:creationId xmlns:a16="http://schemas.microsoft.com/office/drawing/2014/main" id="{3A3E3F00-50E9-14D8-8F2E-191BEE61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00400"/>
            <a:ext cx="20859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7">
            <a:extLst>
              <a:ext uri="{FF2B5EF4-FFF2-40B4-BE49-F238E27FC236}">
                <a16:creationId xmlns:a16="http://schemas.microsoft.com/office/drawing/2014/main" id="{12BAD987-BFBB-D196-1346-A49604361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28600"/>
            <a:ext cx="4900433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Gerações de interfaces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5746401A-9823-5D1F-1B01-A87783300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44034" name="Text Box 4">
            <a:extLst>
              <a:ext uri="{FF2B5EF4-FFF2-40B4-BE49-F238E27FC236}">
                <a16:creationId xmlns:a16="http://schemas.microsoft.com/office/drawing/2014/main" id="{1A9C2220-75AE-ECD5-E6B1-8674DBFEA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133600"/>
            <a:ext cx="5715000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- menu simples. uma lista de opções é apresentada ao usuário e a decisão apropriada é selecionada via algum código digitado.	</a:t>
            </a:r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A48DDFAD-8871-CC88-CC81-75674893C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28600"/>
            <a:ext cx="4738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Gerações de interfaces</a:t>
            </a:r>
          </a:p>
        </p:txBody>
      </p:sp>
      <p:sp>
        <p:nvSpPr>
          <p:cNvPr id="44036" name="Rectangle 6">
            <a:extLst>
              <a:ext uri="{FF2B5EF4-FFF2-40B4-BE49-F238E27FC236}">
                <a16:creationId xmlns:a16="http://schemas.microsoft.com/office/drawing/2014/main" id="{571A9C49-D196-5939-FEBA-419DA9C62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1143000"/>
            <a:ext cx="32527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b="1">
                <a:solidFill>
                  <a:srgbClr val="3333CC"/>
                </a:solidFill>
                <a:latin typeface="Verdana" panose="020B0604030504040204" pitchFamily="34" charset="0"/>
              </a:rPr>
              <a:t>Segunda geração:</a:t>
            </a:r>
          </a:p>
        </p:txBody>
      </p:sp>
      <p:pic>
        <p:nvPicPr>
          <p:cNvPr id="44037" name="Picture 7">
            <a:extLst>
              <a:ext uri="{FF2B5EF4-FFF2-40B4-BE49-F238E27FC236}">
                <a16:creationId xmlns:a16="http://schemas.microsoft.com/office/drawing/2014/main" id="{A433D98C-C92D-9C15-F204-CED11D7AC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62400"/>
            <a:ext cx="2643188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38580F9A-6002-B774-0A27-BF30BCE3C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46082" name="Text Box 4">
            <a:extLst>
              <a:ext uri="{FF2B5EF4-FFF2-40B4-BE49-F238E27FC236}">
                <a16:creationId xmlns:a16="http://schemas.microsoft.com/office/drawing/2014/main" id="{A553E839-162F-46F5-EF12-03708E733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981200"/>
            <a:ext cx="70104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- Orientada a janela, interfaces de apontar e apanhar (point and pick interfaces).</a:t>
            </a:r>
          </a:p>
          <a:p>
            <a:pPr eaLnBrk="1" hangingPunct="1">
              <a:spcBef>
                <a:spcPts val="15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- Conhecidas como interfaces WIMP (Windows, Icons, Menus, and Pointing devices) + manipulação direta.</a:t>
            </a:r>
          </a:p>
          <a:p>
            <a:pPr eaLnBrk="1" hangingPunct="1">
              <a:spcBef>
                <a:spcPts val="15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- Trazem o conceito de mesa de trabalho (desktop).</a:t>
            </a:r>
          </a:p>
          <a:p>
            <a:pPr eaLnBrk="1" hangingPunct="1">
              <a:spcBef>
                <a:spcPts val="1500"/>
              </a:spcBef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46083" name="Rectangle 5">
            <a:extLst>
              <a:ext uri="{FF2B5EF4-FFF2-40B4-BE49-F238E27FC236}">
                <a16:creationId xmlns:a16="http://schemas.microsoft.com/office/drawing/2014/main" id="{7968B2BA-C638-D657-8F91-7D2197845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28600"/>
            <a:ext cx="4738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Gerações de interfaces</a:t>
            </a:r>
          </a:p>
        </p:txBody>
      </p:sp>
      <p:sp>
        <p:nvSpPr>
          <p:cNvPr id="46084" name="Rectangle 6">
            <a:extLst>
              <a:ext uri="{FF2B5EF4-FFF2-40B4-BE49-F238E27FC236}">
                <a16:creationId xmlns:a16="http://schemas.microsoft.com/office/drawing/2014/main" id="{B7C63259-4B80-547E-4200-D3065E179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994" y="1250830"/>
            <a:ext cx="320341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t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</a:pPr>
            <a:r>
              <a:rPr lang="pt-BR" altLang="pt-BR" b="1">
                <a:solidFill>
                  <a:srgbClr val="3333CC"/>
                </a:solidFill>
                <a:latin typeface="Verdana"/>
                <a:ea typeface="ＭＳ Ｐゴシック"/>
              </a:rPr>
              <a:t>Terceira geração:</a:t>
            </a:r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8ACC0F5-7574-CF6A-7BE1-26E6DEEC3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48130" name="Text Box 4">
            <a:extLst>
              <a:ext uri="{FF2B5EF4-FFF2-40B4-BE49-F238E27FC236}">
                <a16:creationId xmlns:a16="http://schemas.microsoft.com/office/drawing/2014/main" id="{FFF97170-F0A4-5CF5-E84D-9AA5BDD58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157" y="2336298"/>
            <a:ext cx="647700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00"/>
              </a:spcBef>
              <a:buClr>
                <a:srgbClr val="3333CC"/>
              </a:buClr>
              <a:buFont typeface="Verdana" panose="020B0604030504040204" pitchFamily="34" charset="0"/>
              <a:buChar char="-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hipertexto e multitarefa (GUI + WUI). esta geração (geração corrente), soma  aos atributos das interfaces de terceira geração, as técnicas de hipertexto e multitarefa. </a:t>
            </a:r>
          </a:p>
        </p:txBody>
      </p:sp>
      <p:sp>
        <p:nvSpPr>
          <p:cNvPr id="48131" name="Rectangle 5">
            <a:extLst>
              <a:ext uri="{FF2B5EF4-FFF2-40B4-BE49-F238E27FC236}">
                <a16:creationId xmlns:a16="http://schemas.microsoft.com/office/drawing/2014/main" id="{936E13BA-0C78-3D7A-CEB8-CA0E7DE3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28600"/>
            <a:ext cx="473868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Gerações de interfaces</a:t>
            </a:r>
          </a:p>
        </p:txBody>
      </p:sp>
      <p:sp>
        <p:nvSpPr>
          <p:cNvPr id="48132" name="Rectangle 6">
            <a:extLst>
              <a:ext uri="{FF2B5EF4-FFF2-40B4-BE49-F238E27FC236}">
                <a16:creationId xmlns:a16="http://schemas.microsoft.com/office/drawing/2014/main" id="{EF7BF190-FA50-708A-636E-F7E9D1462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294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b="1" dirty="0">
                <a:solidFill>
                  <a:srgbClr val="3333CC"/>
                </a:solidFill>
                <a:latin typeface="Verdana" panose="020B0604030504040204" pitchFamily="34" charset="0"/>
              </a:rPr>
              <a:t>Quarta geração: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58735AD4-D1D5-457E-685A-6384E7F33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pic>
        <p:nvPicPr>
          <p:cNvPr id="50178" name="Picture 4">
            <a:extLst>
              <a:ext uri="{FF2B5EF4-FFF2-40B4-BE49-F238E27FC236}">
                <a16:creationId xmlns:a16="http://schemas.microsoft.com/office/drawing/2014/main" id="{D503D0FC-DDC4-BD72-AFA5-CB513DC5E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3768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5">
            <a:extLst>
              <a:ext uri="{FF2B5EF4-FFF2-40B4-BE49-F238E27FC236}">
                <a16:creationId xmlns:a16="http://schemas.microsoft.com/office/drawing/2014/main" id="{BAA799EB-2C18-8D20-A759-EC550F0C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82975"/>
            <a:ext cx="340836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6">
            <a:extLst>
              <a:ext uri="{FF2B5EF4-FFF2-40B4-BE49-F238E27FC236}">
                <a16:creationId xmlns:a16="http://schemas.microsoft.com/office/drawing/2014/main" id="{47318A11-EB17-8926-7151-5B208F72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4988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7">
            <a:extLst>
              <a:ext uri="{FF2B5EF4-FFF2-40B4-BE49-F238E27FC236}">
                <a16:creationId xmlns:a16="http://schemas.microsoft.com/office/drawing/2014/main" id="{F38EDDA3-EE71-AA94-1F97-C82F71D6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3400"/>
            <a:ext cx="3589338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Rectangle 8">
            <a:extLst>
              <a:ext uri="{FF2B5EF4-FFF2-40B4-BE49-F238E27FC236}">
                <a16:creationId xmlns:a16="http://schemas.microsoft.com/office/drawing/2014/main" id="{EFA29AED-4150-1ABA-8D22-393EEA87B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488"/>
            <a:ext cx="77390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Interfaces dos sistemas operacionais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BE1C351A-585F-D9C2-F7A0-2553A759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56322" name="Rectangle 4">
            <a:extLst>
              <a:ext uri="{FF2B5EF4-FFF2-40B4-BE49-F238E27FC236}">
                <a16:creationId xmlns:a16="http://schemas.microsoft.com/office/drawing/2014/main" id="{83027B85-94B9-9CE2-C0BD-E0EC849FA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371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56323" name="Rectangle 5">
            <a:extLst>
              <a:ext uri="{FF2B5EF4-FFF2-40B4-BE49-F238E27FC236}">
                <a16:creationId xmlns:a16="http://schemas.microsoft.com/office/drawing/2014/main" id="{AA3DD6C6-4810-C061-D68D-3BBC1E258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268413"/>
            <a:ext cx="8353425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endParaRPr lang="pt-BR" altLang="pt-BR" sz="1400">
              <a:solidFill>
                <a:srgbClr val="000000"/>
              </a:solidFill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Observar e analisar as características do ambiente em que vivemos é um modo de desenvolver uma sensibilidade ao mundo desenhado em que vivemos e trabalhamos;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Observar projetos bem sucedidos e mal sucedidos, capturando os pontos positivos para reutilizar quando necessário e os negativos para evitá-los;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Busque sempre novas idéias.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56324" name="Rectangle 6">
            <a:extLst>
              <a:ext uri="{FF2B5EF4-FFF2-40B4-BE49-F238E27FC236}">
                <a16:creationId xmlns:a16="http://schemas.microsoft.com/office/drawing/2014/main" id="{37BE790C-1224-B255-AA00-50E7E0838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333375"/>
            <a:ext cx="69215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Observando e Analisando o Redor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CC0500E-7A43-A351-486C-217E1FD7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58370" name="Rectangle 4">
            <a:extLst>
              <a:ext uri="{FF2B5EF4-FFF2-40B4-BE49-F238E27FC236}">
                <a16:creationId xmlns:a16="http://schemas.microsoft.com/office/drawing/2014/main" id="{FD0E2E62-26D2-E153-BA3F-B6D110AA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213100"/>
            <a:ext cx="8208962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1800" b="1">
                <a:solidFill>
                  <a:srgbClr val="3333CC"/>
                </a:solidFill>
                <a:latin typeface="Verdana" panose="020B0604030504040204" pitchFamily="34" charset="0"/>
              </a:rPr>
              <a:t>Pense e reflita sobre programas ou algum meio de comunicação que você já fez uso e descreva algum problema relatado ou encontrado em sua interface.</a:t>
            </a:r>
          </a:p>
        </p:txBody>
      </p:sp>
      <p:sp>
        <p:nvSpPr>
          <p:cNvPr id="58371" name="Rectangle 5">
            <a:extLst>
              <a:ext uri="{FF2B5EF4-FFF2-40B4-BE49-F238E27FC236}">
                <a16:creationId xmlns:a16="http://schemas.microsoft.com/office/drawing/2014/main" id="{2A18D648-A6CA-9293-7F75-92DB3D7BB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36525"/>
            <a:ext cx="197008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2500" b="1">
                <a:solidFill>
                  <a:srgbClr val="3333CC"/>
                </a:solidFill>
                <a:latin typeface="Verdana" panose="020B0604030504040204" pitchFamily="34" charset="0"/>
              </a:rPr>
              <a:t>Exercícios</a:t>
            </a:r>
          </a:p>
        </p:txBody>
      </p:sp>
      <p:pic>
        <p:nvPicPr>
          <p:cNvPr id="58372" name="Picture 6">
            <a:extLst>
              <a:ext uri="{FF2B5EF4-FFF2-40B4-BE49-F238E27FC236}">
                <a16:creationId xmlns:a16="http://schemas.microsoft.com/office/drawing/2014/main" id="{0BEE3032-B2BB-E8F1-3CAA-A96F5BC6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42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09600"/>
            <a:ext cx="29908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9BA6311-FA8C-3729-E52A-F04235BAF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17410" name="Rectangle 4">
            <a:extLst>
              <a:ext uri="{FF2B5EF4-FFF2-40B4-BE49-F238E27FC236}">
                <a16:creationId xmlns:a16="http://schemas.microsoft.com/office/drawing/2014/main" id="{8358CBDD-C8B2-F5CD-E7F0-EC23FA4C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11125"/>
            <a:ext cx="34004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Panorama atual</a:t>
            </a: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7E748B1-8DD6-CE9B-D30B-1F59C354E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838200"/>
            <a:ext cx="32083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2000">
                <a:solidFill>
                  <a:srgbClr val="3333CC"/>
                </a:solidFill>
                <a:latin typeface="Verdana" panose="020B0604030504040204" pitchFamily="34" charset="0"/>
              </a:rPr>
              <a:t>Quem são os usuários?</a:t>
            </a: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45B5F84-573B-CAFF-E92B-F529C92F3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371600"/>
            <a:ext cx="290512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1D82AA75-CB69-CDEA-307B-B9B7E6FF1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2514600"/>
            <a:ext cx="167798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84A775-5E56-854B-FCA8-0F6E9901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371600"/>
            <a:ext cx="29067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53679EDA-E7A8-DF8A-E319-3C9C84271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4038600"/>
            <a:ext cx="29083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BE6C212-95A0-FAB8-9CC4-380A14D4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038600"/>
            <a:ext cx="289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3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56B1A055-8FCD-BEAA-C1B7-886ABBE46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60418" name="Rectangle 4">
            <a:extLst>
              <a:ext uri="{FF2B5EF4-FFF2-40B4-BE49-F238E27FC236}">
                <a16:creationId xmlns:a16="http://schemas.microsoft.com/office/drawing/2014/main" id="{7DF2316A-70CA-D9E8-21EF-BECB63E72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575" y="2438400"/>
            <a:ext cx="44323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6000" b="1">
                <a:solidFill>
                  <a:srgbClr val="3333CC"/>
                </a:solidFill>
                <a:latin typeface="Verdana" panose="020B0604030504040204" pitchFamily="34" charset="0"/>
              </a:rPr>
              <a:t>Obrigada!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6BF26DB3-FC37-D85E-D737-A33B0C0D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67200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D909717A-13BE-E20F-2AF2-7DE74266B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19459" name="Text Box 5">
            <a:extLst>
              <a:ext uri="{FF2B5EF4-FFF2-40B4-BE49-F238E27FC236}">
                <a16:creationId xmlns:a16="http://schemas.microsoft.com/office/drawing/2014/main" id="{07283021-49D7-386E-ED29-DFD8EC6BA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1295400"/>
            <a:ext cx="8001000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Usuários não são especialistas em informática e não tem obrigação de ser. 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São impacientes: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   - Não estão dispostos a perder tempo em sites ou programas com interfaces confusas que não atendam suas necessidades. (gratificação instantânea)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   - Não entendem ou aceitam que o computador se </a:t>
            </a:r>
            <a:r>
              <a:rPr lang="pt-BR" altLang="en-US" sz="1400">
                <a:solidFill>
                  <a:srgbClr val="3333CC"/>
                </a:solidFill>
                <a:latin typeface="Verdana" panose="020B0604030504040204" pitchFamily="34" charset="0"/>
              </a:rPr>
              <a:t>“</a:t>
            </a: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comporte</a:t>
            </a:r>
            <a:r>
              <a:rPr lang="pt-BR" altLang="en-US" sz="1400">
                <a:solidFill>
                  <a:srgbClr val="3333CC"/>
                </a:solidFill>
                <a:latin typeface="Verdana" panose="020B0604030504040204" pitchFamily="34" charset="0"/>
              </a:rPr>
              <a:t>“</a:t>
            </a: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de maneira inesperada (bugs); 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Têm necessidades diferentes: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   - em função da sua experiência, formações e idades   (diferentes perfis); 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Trazem consigo experiências passadas: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   - Se eles não sabem muito a respeito de um objeto ou tarefa, irão associar com algo que já é de seu conhecimento.</a:t>
            </a:r>
          </a:p>
        </p:txBody>
      </p:sp>
      <p:sp>
        <p:nvSpPr>
          <p:cNvPr id="19460" name="Rectangle 6">
            <a:extLst>
              <a:ext uri="{FF2B5EF4-FFF2-40B4-BE49-F238E27FC236}">
                <a16:creationId xmlns:a16="http://schemas.microsoft.com/office/drawing/2014/main" id="{4BC7BA63-BC9A-76E3-2D7C-9496F5A4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838200"/>
            <a:ext cx="32083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2000">
                <a:solidFill>
                  <a:srgbClr val="3333CC"/>
                </a:solidFill>
                <a:latin typeface="Verdana" panose="020B0604030504040204" pitchFamily="34" charset="0"/>
              </a:rPr>
              <a:t>Quem são os usuários?</a:t>
            </a: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B47A96BA-3DDE-1C45-C9F5-8764B159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00600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AutoShape 8">
            <a:extLst>
              <a:ext uri="{FF2B5EF4-FFF2-40B4-BE49-F238E27FC236}">
                <a16:creationId xmlns:a16="http://schemas.microsoft.com/office/drawing/2014/main" id="{E8E29C7C-871F-E23D-AEB9-ACC8ECC04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953000"/>
            <a:ext cx="1066800" cy="609600"/>
          </a:xfrm>
          <a:prstGeom prst="rightArrow">
            <a:avLst>
              <a:gd name="adj1" fmla="val 31769"/>
              <a:gd name="adj2" fmla="val 74902"/>
            </a:avLst>
          </a:prstGeom>
          <a:gradFill rotWithShape="0">
            <a:gsLst>
              <a:gs pos="0">
                <a:srgbClr val="FFFFFF"/>
              </a:gs>
              <a:gs pos="100000">
                <a:srgbClr val="3333CC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19463" name="Rectangle 9">
            <a:extLst>
              <a:ext uri="{FF2B5EF4-FFF2-40B4-BE49-F238E27FC236}">
                <a16:creationId xmlns:a16="http://schemas.microsoft.com/office/drawing/2014/main" id="{42E8A6A7-E4E4-54AA-1B85-98BFA459A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" y="111125"/>
            <a:ext cx="34004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2800" b="1">
                <a:solidFill>
                  <a:srgbClr val="3333CC"/>
                </a:solidFill>
                <a:latin typeface="Verdana" panose="020B0604030504040204" pitchFamily="34" charset="0"/>
              </a:rPr>
              <a:t>Panorama atual</a:t>
            </a: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8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8AD443FB-A979-5781-F760-99FE82995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149225"/>
            <a:ext cx="7904162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63"/>
              </a:spcBef>
              <a:buClrTx/>
              <a:buFontTx/>
              <a:buNone/>
            </a:pPr>
            <a:r>
              <a:rPr lang="pt-BR" altLang="pt-BR" sz="2500" b="1">
                <a:solidFill>
                  <a:srgbClr val="3333CC"/>
                </a:solidFill>
                <a:latin typeface="Verdana" panose="020B0604030504040204" pitchFamily="34" charset="0"/>
              </a:rPr>
              <a:t>Interfaces tem mudado a vida das pessoas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DCB865-67EE-9813-ECB5-40FE6A50E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147763"/>
            <a:ext cx="118110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9E6A19D7-1AA0-6A28-6FEF-FF8F7394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762000"/>
            <a:ext cx="12890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pt-BR" altLang="pt-BR" sz="2000">
                <a:solidFill>
                  <a:srgbClr val="3333CC"/>
                </a:solidFill>
                <a:latin typeface="Verdana" panose="020B0604030504040204" pitchFamily="34" charset="0"/>
              </a:rPr>
              <a:t>Medicina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DEA4892-E9C2-F999-F575-F0CEB6D5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657600"/>
            <a:ext cx="3276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5">
            <a:extLst>
              <a:ext uri="{FF2B5EF4-FFF2-40B4-BE49-F238E27FC236}">
                <a16:creationId xmlns:a16="http://schemas.microsoft.com/office/drawing/2014/main" id="{504E5D80-CF53-8D79-309F-AF774C34D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743200"/>
            <a:ext cx="298132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Robôs cirurgiões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Tomografias computadorizadas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Modelos 3d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E9FB1B5-8C75-9754-0696-B6955597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05200"/>
            <a:ext cx="259080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>
            <a:extLst>
              <a:ext uri="{FF2B5EF4-FFF2-40B4-BE49-F238E27FC236}">
                <a16:creationId xmlns:a16="http://schemas.microsoft.com/office/drawing/2014/main" id="{B1AA9179-8661-9691-0D35-B078A7548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181600"/>
            <a:ext cx="2590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pt-BR" altLang="pt-BR" sz="1200">
                <a:solidFill>
                  <a:srgbClr val="3333CC"/>
                </a:solidFill>
                <a:latin typeface="Verdana" panose="020B0604030504040204" pitchFamily="34" charset="0"/>
              </a:rPr>
              <a:t>Em forma de besouro, o robô tem uma micro-câmera e pode inserir medicamentos no paciente. 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CEB3671E-551D-0888-E0B9-A8F87BCD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25908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Rectangle 9">
            <a:extLst>
              <a:ext uri="{FF2B5EF4-FFF2-40B4-BE49-F238E27FC236}">
                <a16:creationId xmlns:a16="http://schemas.microsoft.com/office/drawing/2014/main" id="{60526A5F-BD64-948C-BAF4-7B7C2EDA9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2A48DB4E-4666-305F-270B-5C47F9D04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149225"/>
            <a:ext cx="7904163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563"/>
              </a:spcBef>
              <a:buClrTx/>
              <a:buFontTx/>
              <a:buNone/>
            </a:pPr>
            <a:r>
              <a:rPr lang="pt-BR" altLang="pt-BR" sz="2500" b="1">
                <a:solidFill>
                  <a:srgbClr val="3333CC"/>
                </a:solidFill>
                <a:latin typeface="Verdana" panose="020B0604030504040204" pitchFamily="34" charset="0"/>
              </a:rPr>
              <a:t>Interfaces tem mudado a vida das pessoas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D06E459-81EC-350E-E672-86887B8D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914400"/>
            <a:ext cx="13858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pt-BR" altLang="pt-BR" sz="2000">
                <a:solidFill>
                  <a:srgbClr val="3333CC"/>
                </a:solidFill>
                <a:latin typeface="Verdana" panose="020B0604030504040204" pitchFamily="34" charset="0"/>
              </a:rPr>
              <a:t>Educação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F9F81BF-775E-29B9-B781-6198FFBC5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1709738"/>
            <a:ext cx="225107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EAD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Softwares educativos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E-books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Artigos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A86D60-EA1A-8A23-48ED-6C1C26BA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505200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A5128539-0EBA-E222-5D00-6A3A32BD3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914400"/>
            <a:ext cx="15319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pt-BR" altLang="pt-BR" sz="2000">
                <a:solidFill>
                  <a:srgbClr val="3333CC"/>
                </a:solidFill>
                <a:latin typeface="Verdana" panose="020B0604030504040204" pitchFamily="34" charset="0"/>
              </a:rPr>
              <a:t>Segurança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CECF904E-0553-E62B-7B3D-3D83039B8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09738"/>
            <a:ext cx="2209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Controle de trafego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Simuladores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Treinamentos 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Usinas nucleares</a:t>
            </a: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3C64020A-A214-B4AC-D919-AAE05D7F3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914400"/>
            <a:ext cx="2159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pt-BR" altLang="pt-BR" sz="2000">
                <a:solidFill>
                  <a:srgbClr val="3333CC"/>
                </a:solidFill>
                <a:latin typeface="Verdana" panose="020B0604030504040204" pitchFamily="34" charset="0"/>
              </a:rPr>
              <a:t>Entretenimento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FAF429FA-20B4-E03F-E262-3DA2211A6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709738"/>
            <a:ext cx="25908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Arte, música e esportes são atualmente auxiliadas e suportadas por sistemas computacionais</a:t>
            </a:r>
          </a:p>
          <a:p>
            <a:pPr eaLnBrk="1" hangingPunct="1">
              <a:spcBef>
                <a:spcPts val="875"/>
              </a:spcBef>
              <a:buClr>
                <a:srgbClr val="3333CC"/>
              </a:buClr>
              <a:buFont typeface="Verdana" panose="020B0604030504040204" pitchFamily="34" charset="0"/>
              <a:buChar char="•"/>
            </a:pPr>
            <a:r>
              <a:rPr lang="pt-BR" altLang="pt-BR" sz="1400">
                <a:solidFill>
                  <a:srgbClr val="3333CC"/>
                </a:solidFill>
                <a:latin typeface="Verdana" panose="020B0604030504040204" pitchFamily="34" charset="0"/>
              </a:rPr>
              <a:t> Vídeo games</a:t>
            </a:r>
          </a:p>
          <a:p>
            <a:pPr eaLnBrk="1" hangingPunct="1">
              <a:spcBef>
                <a:spcPts val="875"/>
              </a:spcBef>
              <a:buClrTx/>
              <a:buFontTx/>
              <a:buNone/>
            </a:pPr>
            <a:endParaRPr lang="pt-BR" altLang="pt-BR" sz="1400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pic>
        <p:nvPicPr>
          <p:cNvPr id="7177" name="Picture 9">
            <a:extLst>
              <a:ext uri="{FF2B5EF4-FFF2-40B4-BE49-F238E27FC236}">
                <a16:creationId xmlns:a16="http://schemas.microsoft.com/office/drawing/2014/main" id="{B964FA56-6B8F-DB3E-06D4-DE1BC5E3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3800"/>
            <a:ext cx="2667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AEB8E50-D1D1-97AF-ED23-F130D54D3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7338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3" name="Rectangle 11">
            <a:extLst>
              <a:ext uri="{FF2B5EF4-FFF2-40B4-BE49-F238E27FC236}">
                <a16:creationId xmlns:a16="http://schemas.microsoft.com/office/drawing/2014/main" id="{4731DB8E-542B-3901-14B3-AB9EE6DBF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7C2E932E-6C36-AC3B-52DB-D9C29DC9D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25602" name="Rectangle 4">
            <a:extLst>
              <a:ext uri="{FF2B5EF4-FFF2-40B4-BE49-F238E27FC236}">
                <a16:creationId xmlns:a16="http://schemas.microsoft.com/office/drawing/2014/main" id="{268F7FEA-BE2F-7AF6-A36D-3736A1D06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25603" name="Text Box 5">
            <a:extLst>
              <a:ext uri="{FF2B5EF4-FFF2-40B4-BE49-F238E27FC236}">
                <a16:creationId xmlns:a16="http://schemas.microsoft.com/office/drawing/2014/main" id="{CE6BBDCE-F37B-2EAF-64A7-7BE39D2DC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16113"/>
            <a:ext cx="807402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 algn="just">
              <a:lnSpc>
                <a:spcPct val="85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Porque é necessário estabelecer um bom nível de conversação entre o usuário e o sistema</a:t>
            </a:r>
          </a:p>
          <a:p>
            <a:pPr lvl="1" indent="0" algn="just">
              <a:lnSpc>
                <a:spcPct val="85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 computacional</a:t>
            </a:r>
          </a:p>
        </p:txBody>
      </p:sp>
      <p:sp>
        <p:nvSpPr>
          <p:cNvPr id="25604" name="AutoShape 6">
            <a:extLst>
              <a:ext uri="{FF2B5EF4-FFF2-40B4-BE49-F238E27FC236}">
                <a16:creationId xmlns:a16="http://schemas.microsoft.com/office/drawing/2014/main" id="{E6B2298F-2656-AE45-9CF2-E87D2389B5F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33863" y="3629025"/>
            <a:ext cx="522287" cy="322263"/>
          </a:xfrm>
          <a:prstGeom prst="rightArrow">
            <a:avLst>
              <a:gd name="adj1" fmla="val 50000"/>
              <a:gd name="adj2" fmla="val 81042"/>
            </a:avLst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25605" name="AutoShape 7">
            <a:extLst>
              <a:ext uri="{FF2B5EF4-FFF2-40B4-BE49-F238E27FC236}">
                <a16:creationId xmlns:a16="http://schemas.microsoft.com/office/drawing/2014/main" id="{31056DEB-E525-F6DE-C458-AEB07415F6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00525" y="4059238"/>
            <a:ext cx="522288" cy="322262"/>
          </a:xfrm>
          <a:prstGeom prst="rightArrow">
            <a:avLst>
              <a:gd name="adj1" fmla="val 50000"/>
              <a:gd name="adj2" fmla="val 81042"/>
            </a:avLst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25606" name="Text Box 8">
            <a:extLst>
              <a:ext uri="{FF2B5EF4-FFF2-40B4-BE49-F238E27FC236}">
                <a16:creationId xmlns:a16="http://schemas.microsoft.com/office/drawing/2014/main" id="{97E5EFBB-1AE9-9391-88CF-EF3AB975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4992688"/>
            <a:ext cx="34099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 algn="ctr">
              <a:lnSpc>
                <a:spcPct val="85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b="1">
                <a:solidFill>
                  <a:srgbClr val="3333CC"/>
                </a:solidFill>
                <a:latin typeface="Verdana" panose="020B0604030504040204" pitchFamily="34" charset="0"/>
              </a:rPr>
              <a:t>CONFORTO </a:t>
            </a:r>
          </a:p>
          <a:p>
            <a:pPr lvl="1" indent="0" algn="ctr">
              <a:lnSpc>
                <a:spcPct val="85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b="1">
                <a:solidFill>
                  <a:srgbClr val="3333CC"/>
                </a:solidFill>
                <a:latin typeface="Verdana" panose="020B0604030504040204" pitchFamily="34" charset="0"/>
              </a:rPr>
              <a:t>(Confiabilidade)</a:t>
            </a:r>
          </a:p>
        </p:txBody>
      </p:sp>
      <p:sp>
        <p:nvSpPr>
          <p:cNvPr id="25607" name="Text Box 9">
            <a:extLst>
              <a:ext uri="{FF2B5EF4-FFF2-40B4-BE49-F238E27FC236}">
                <a16:creationId xmlns:a16="http://schemas.microsoft.com/office/drawing/2014/main" id="{D0CD5182-F43C-1B41-9D7E-A3802500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4992688"/>
            <a:ext cx="40068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 algn="ctr">
              <a:lnSpc>
                <a:spcPct val="85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b="1">
                <a:solidFill>
                  <a:srgbClr val="3333CC"/>
                </a:solidFill>
                <a:latin typeface="Verdana" panose="020B0604030504040204" pitchFamily="34" charset="0"/>
              </a:rPr>
              <a:t>DESEMPENHO</a:t>
            </a:r>
          </a:p>
          <a:p>
            <a:pPr lvl="1" indent="0" algn="ctr">
              <a:lnSpc>
                <a:spcPct val="85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b="1">
                <a:solidFill>
                  <a:srgbClr val="3333CC"/>
                </a:solidFill>
                <a:latin typeface="Verdana" panose="020B0604030504040204" pitchFamily="34" charset="0"/>
              </a:rPr>
              <a:t>(Custo do trabalho)</a:t>
            </a:r>
          </a:p>
          <a:p>
            <a:pPr algn="ctr">
              <a:buClrTx/>
              <a:buFontTx/>
              <a:buNone/>
            </a:pPr>
            <a:endParaRPr lang="pt-BR" altLang="pt-BR" b="1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25608" name="Text Box 10">
            <a:extLst>
              <a:ext uri="{FF2B5EF4-FFF2-40B4-BE49-F238E27FC236}">
                <a16:creationId xmlns:a16="http://schemas.microsoft.com/office/drawing/2014/main" id="{46761943-EE3C-172D-E69A-2EFA3482D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777716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3500" b="1">
                <a:solidFill>
                  <a:srgbClr val="3333CC"/>
                </a:solidFill>
                <a:latin typeface="Verdana" panose="020B0604030504040204" pitchFamily="34" charset="0"/>
              </a:rPr>
              <a:t>Porque estudar interfaces?</a:t>
            </a:r>
          </a:p>
        </p:txBody>
      </p:sp>
      <p:pic>
        <p:nvPicPr>
          <p:cNvPr id="25609" name="Picture 11">
            <a:extLst>
              <a:ext uri="{FF2B5EF4-FFF2-40B4-BE49-F238E27FC236}">
                <a16:creationId xmlns:a16="http://schemas.microsoft.com/office/drawing/2014/main" id="{FE83F4A5-F501-9BF1-EBE6-5CC402DC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0400"/>
            <a:ext cx="7429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2">
            <a:extLst>
              <a:ext uri="{FF2B5EF4-FFF2-40B4-BE49-F238E27FC236}">
                <a16:creationId xmlns:a16="http://schemas.microsoft.com/office/drawing/2014/main" id="{E8EB0EB8-00D8-8485-458C-BE65A6AC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29000"/>
            <a:ext cx="19431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3">
            <a:extLst>
              <a:ext uri="{FF2B5EF4-FFF2-40B4-BE49-F238E27FC236}">
                <a16:creationId xmlns:a16="http://schemas.microsoft.com/office/drawing/2014/main" id="{426E8758-CCA7-9956-481A-2C21421B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00400"/>
            <a:ext cx="7429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4">
            <a:extLst>
              <a:ext uri="{FF2B5EF4-FFF2-40B4-BE49-F238E27FC236}">
                <a16:creationId xmlns:a16="http://schemas.microsoft.com/office/drawing/2014/main" id="{C9D11379-760B-C7FF-7080-45FE0171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76600"/>
            <a:ext cx="7429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0C899225-3039-F9A4-4C9B-670DB9D0F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27650" name="Rectangle 4">
            <a:extLst>
              <a:ext uri="{FF2B5EF4-FFF2-40B4-BE49-F238E27FC236}">
                <a16:creationId xmlns:a16="http://schemas.microsoft.com/office/drawing/2014/main" id="{ABF97D72-0FAA-048E-6B22-2A93B3ABB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indent="-2841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2950" algn="l"/>
                <a:tab pos="1657350" algn="l"/>
                <a:tab pos="2571750" algn="l"/>
                <a:tab pos="3486150" algn="l"/>
                <a:tab pos="4400550" algn="l"/>
                <a:tab pos="5314950" algn="l"/>
                <a:tab pos="6229350" algn="l"/>
                <a:tab pos="7143750" algn="l"/>
                <a:tab pos="8058150" algn="l"/>
                <a:tab pos="8972550" algn="l"/>
                <a:tab pos="9886950" algn="l"/>
                <a:tab pos="1080135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lvl="1" algn="just" eaLnBrk="1" hangingPunct="1">
              <a:lnSpc>
                <a:spcPct val="85000"/>
              </a:lnSpc>
              <a:spcBef>
                <a:spcPts val="700"/>
              </a:spcBef>
              <a:buClrTx/>
              <a:buFontTx/>
              <a:buNone/>
            </a:pPr>
            <a:endParaRPr lang="pt-BR" altLang="pt-BR" sz="2800" b="1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5CBA92AE-6B74-EB98-47EC-C5325AA8F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60" tIns="44280" rIns="90360" bIns="4428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buSzPct val="100000"/>
              <a:defRPr/>
            </a:pPr>
            <a:r>
              <a:rPr lang="pt-BR" altLang="pt-BR" sz="3500" b="1" u="sng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Visão Geral</a:t>
            </a: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9BDFE632-CB46-814C-62B1-18EB0ED1D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36688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342900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ts val="625"/>
              </a:spcBef>
              <a:buClrTx/>
              <a:buFontTx/>
              <a:buNone/>
            </a:pPr>
            <a:r>
              <a:rPr lang="pt-BR" altLang="pt-BR" sz="2500" b="1">
                <a:solidFill>
                  <a:srgbClr val="3333CC"/>
                </a:solidFill>
                <a:latin typeface="Verdana" panose="020B0604030504040204" pitchFamily="34" charset="0"/>
              </a:rPr>
              <a:t>Por que estudar Interfaces?</a:t>
            </a:r>
          </a:p>
        </p:txBody>
      </p:sp>
      <p:sp>
        <p:nvSpPr>
          <p:cNvPr id="27653" name="Text Box 7">
            <a:extLst>
              <a:ext uri="{FF2B5EF4-FFF2-40B4-BE49-F238E27FC236}">
                <a16:creationId xmlns:a16="http://schemas.microsoft.com/office/drawing/2014/main" id="{D855470E-C4C0-1B37-B658-C7AA61ADB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205038"/>
            <a:ext cx="822642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>
              <a:lnSpc>
                <a:spcPct val="85000"/>
              </a:lnSpc>
              <a:spcBef>
                <a:spcPts val="450"/>
              </a:spcBef>
              <a:buClrTx/>
              <a:buFontTx/>
              <a:buNone/>
            </a:pPr>
            <a:r>
              <a:rPr lang="pt-BR" altLang="pt-BR" sz="1800">
                <a:solidFill>
                  <a:srgbClr val="3333CC"/>
                </a:solidFill>
                <a:latin typeface="Verdana" panose="020B0604030504040204" pitchFamily="34" charset="0"/>
              </a:rPr>
              <a:t>A qualidade da interface determina se os usuários aceitam ou recusam um sistema (interesse comercial)</a:t>
            </a:r>
          </a:p>
          <a:p>
            <a:pPr>
              <a:buClrTx/>
              <a:buFontTx/>
              <a:buNone/>
            </a:pPr>
            <a:endParaRPr lang="pt-BR" altLang="pt-BR" sz="1800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12296" name="AutoShape 8">
            <a:extLst>
              <a:ext uri="{FF2B5EF4-FFF2-40B4-BE49-F238E27FC236}">
                <a16:creationId xmlns:a16="http://schemas.microsoft.com/office/drawing/2014/main" id="{EF37B732-CE22-C0DC-FA2C-684651BB4CE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95513" y="2997200"/>
            <a:ext cx="304800" cy="361950"/>
          </a:xfrm>
          <a:custGeom>
            <a:avLst/>
            <a:gdLst>
              <a:gd name="T0" fmla="*/ 213078 w 21600"/>
              <a:gd name="T1" fmla="*/ 0 h 21600"/>
              <a:gd name="T2" fmla="*/ 213078 w 21600"/>
              <a:gd name="T3" fmla="*/ 203731 h 21600"/>
              <a:gd name="T4" fmla="*/ 45861 w 21600"/>
              <a:gd name="T5" fmla="*/ 361950 h 21600"/>
              <a:gd name="T6" fmla="*/ 304800 w 21600"/>
              <a:gd name="T7" fmla="*/ 101865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00 h 21600"/>
              <a:gd name="T14" fmla="*/ 18201 w 21600"/>
              <a:gd name="T15" fmla="*/ 92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00" y="0"/>
                </a:lnTo>
                <a:lnTo>
                  <a:pt x="15100" y="2900"/>
                </a:lnTo>
                <a:lnTo>
                  <a:pt x="12427" y="2900"/>
                </a:lnTo>
                <a:cubicBezTo>
                  <a:pt x="5564" y="2900"/>
                  <a:pt x="0" y="7045"/>
                  <a:pt x="0" y="12158"/>
                </a:cubicBezTo>
                <a:lnTo>
                  <a:pt x="0" y="21600"/>
                </a:lnTo>
                <a:lnTo>
                  <a:pt x="6499" y="21600"/>
                </a:lnTo>
                <a:lnTo>
                  <a:pt x="6499" y="12158"/>
                </a:lnTo>
                <a:cubicBezTo>
                  <a:pt x="6499" y="10556"/>
                  <a:pt x="9153" y="9258"/>
                  <a:pt x="12427" y="9258"/>
                </a:cubicBezTo>
                <a:lnTo>
                  <a:pt x="15100" y="9258"/>
                </a:lnTo>
                <a:lnTo>
                  <a:pt x="15100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000080"/>
          </a:solidFill>
          <a:ln w="12600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/>
          </a:p>
        </p:txBody>
      </p:sp>
      <p:sp>
        <p:nvSpPr>
          <p:cNvPr id="27655" name="Text Box 9">
            <a:extLst>
              <a:ext uri="{FF2B5EF4-FFF2-40B4-BE49-F238E27FC236}">
                <a16:creationId xmlns:a16="http://schemas.microsoft.com/office/drawing/2014/main" id="{F6AA297E-2C34-2B2F-34C3-1CE8D5DB0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7638" y="3043238"/>
            <a:ext cx="4354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800" b="1" i="1">
                <a:solidFill>
                  <a:srgbClr val="3333CC"/>
                </a:solidFill>
                <a:latin typeface="Verdana" panose="020B0604030504040204" pitchFamily="34" charset="0"/>
              </a:rPr>
              <a:t>Sucesso ou fracasso de mercado</a:t>
            </a:r>
          </a:p>
        </p:txBody>
      </p:sp>
      <p:sp>
        <p:nvSpPr>
          <p:cNvPr id="27656" name="Text Box 10">
            <a:extLst>
              <a:ext uri="{FF2B5EF4-FFF2-40B4-BE49-F238E27FC236}">
                <a16:creationId xmlns:a16="http://schemas.microsoft.com/office/drawing/2014/main" id="{56F7D2BC-2344-DE65-65EA-2F2702A64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573463"/>
            <a:ext cx="82264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 algn="just">
              <a:lnSpc>
                <a:spcPct val="85000"/>
              </a:lnSpc>
              <a:spcBef>
                <a:spcPts val="450"/>
              </a:spcBef>
              <a:buClrTx/>
              <a:buFontTx/>
              <a:buNone/>
            </a:pPr>
            <a:r>
              <a:rPr lang="pt-BR" altLang="pt-BR" sz="1800">
                <a:solidFill>
                  <a:srgbClr val="3333CC"/>
                </a:solidFill>
                <a:latin typeface="Verdana" panose="020B0604030504040204" pitchFamily="34" charset="0"/>
              </a:rPr>
              <a:t>Custos de hardware e software barateados permitem que se gaste maior capacidade computacional em troca de conforto para o usuário.</a:t>
            </a:r>
          </a:p>
        </p:txBody>
      </p:sp>
      <p:sp>
        <p:nvSpPr>
          <p:cNvPr id="27657" name="Text Box 11">
            <a:extLst>
              <a:ext uri="{FF2B5EF4-FFF2-40B4-BE49-F238E27FC236}">
                <a16:creationId xmlns:a16="http://schemas.microsoft.com/office/drawing/2014/main" id="{41752D62-A2D0-4E37-FA72-EE56743AB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437063"/>
            <a:ext cx="8424863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 algn="just">
              <a:lnSpc>
                <a:spcPct val="85000"/>
              </a:lnSpc>
              <a:spcBef>
                <a:spcPts val="450"/>
              </a:spcBef>
              <a:buClrTx/>
              <a:buFontTx/>
              <a:buNone/>
            </a:pPr>
            <a:r>
              <a:rPr lang="pt-BR" altLang="pt-BR" sz="1800">
                <a:solidFill>
                  <a:srgbClr val="3333CC"/>
                </a:solidFill>
                <a:latin typeface="Verdana" panose="020B0604030504040204" pitchFamily="34" charset="0"/>
              </a:rPr>
              <a:t>A qualidade da interface é crítica em certas atividades, como: tráfego aéreo ou usinas nucleares.</a:t>
            </a:r>
          </a:p>
        </p:txBody>
      </p:sp>
      <p:sp>
        <p:nvSpPr>
          <p:cNvPr id="27658" name="Text Box 12">
            <a:extLst>
              <a:ext uri="{FF2B5EF4-FFF2-40B4-BE49-F238E27FC236}">
                <a16:creationId xmlns:a16="http://schemas.microsoft.com/office/drawing/2014/main" id="{F3F10F6B-02DC-AB75-6D26-629EF4BBC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84763"/>
            <a:ext cx="813593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342900" indent="-3429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 indent="0" eaLnBrk="1" hangingPunct="1">
              <a:buClrTx/>
              <a:buFontTx/>
              <a:buNone/>
            </a:pPr>
            <a:r>
              <a:rPr lang="pt-BR" altLang="pt-BR" sz="1800">
                <a:solidFill>
                  <a:srgbClr val="3333CC"/>
                </a:solidFill>
                <a:latin typeface="Verdana" panose="020B0604030504040204" pitchFamily="34" charset="0"/>
              </a:rPr>
              <a:t>Usuários comuns estão cada vez mais em contato com sistemas computacionais devido a popularização da Internet e a disseminação de equipamentos e serviços que utilizam computadores.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5B77EEBE-89EA-1C22-98B4-EC135AE5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31746" name="Rectangle 4">
            <a:extLst>
              <a:ext uri="{FF2B5EF4-FFF2-40B4-BE49-F238E27FC236}">
                <a16:creationId xmlns:a16="http://schemas.microsoft.com/office/drawing/2014/main" id="{B8EDD2EA-77ED-B5A5-5FA8-F07B77DDE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773238"/>
            <a:ext cx="7345363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Interface e interação são conceitos que não podem ser estabelecidos ou analisados independentemente.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Interação Humano-Computador (IHC): área de estudo que está na interseção das ciências da computação e informação e ciências sociais e comportamentais e envolve todos os aspectos relacionados com a interação entre usuários e sistemas (Preece et al., 1994; Carroll, 2003).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9ABD5DBF-7F38-1FC2-7FAD-8461BFD80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0" y="735013"/>
            <a:ext cx="37449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342900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3500" b="1">
                <a:solidFill>
                  <a:srgbClr val="3333CC"/>
                </a:solidFill>
                <a:latin typeface="Verdana" panose="020B0604030504040204" pitchFamily="34" charset="0"/>
              </a:rPr>
              <a:t>O que é IHC?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D1D46B0C-3B1F-5C19-40D2-A933D52A2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3366FF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pt-BR"/>
          </a:p>
        </p:txBody>
      </p:sp>
      <p:sp>
        <p:nvSpPr>
          <p:cNvPr id="33794" name="Rectangle 4">
            <a:extLst>
              <a:ext uri="{FF2B5EF4-FFF2-40B4-BE49-F238E27FC236}">
                <a16:creationId xmlns:a16="http://schemas.microsoft.com/office/drawing/2014/main" id="{A127B7A0-0CE3-70EE-B56A-3FF11D41D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773238"/>
            <a:ext cx="7345363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>
                <a:solidFill>
                  <a:srgbClr val="3333CC"/>
                </a:solidFill>
                <a:latin typeface="Verdana" panose="020B0604030504040204" pitchFamily="34" charset="0"/>
              </a:rPr>
              <a:t>IHC é a disciplina preocupada com o design, avaliação e implementação de sistemas computacionais interativos para uso humano e com o estudo dos principais fenômenos ao redor deles. </a:t>
            </a:r>
          </a:p>
          <a:p>
            <a:pPr eaLnBrk="1" hangingPunct="1">
              <a:buClrTx/>
              <a:buFontTx/>
              <a:buNone/>
            </a:pPr>
            <a:endParaRPr lang="pt-BR" altLang="pt-BR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  <p:sp>
        <p:nvSpPr>
          <p:cNvPr id="33795" name="Rectangle 5">
            <a:extLst>
              <a:ext uri="{FF2B5EF4-FFF2-40B4-BE49-F238E27FC236}">
                <a16:creationId xmlns:a16="http://schemas.microsoft.com/office/drawing/2014/main" id="{AE9A7640-936B-20BC-E856-D6120B15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0" y="735013"/>
            <a:ext cx="37449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342900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875"/>
              </a:spcBef>
              <a:buClrTx/>
              <a:buFontTx/>
              <a:buNone/>
            </a:pPr>
            <a:r>
              <a:rPr lang="pt-BR" altLang="pt-BR" sz="3500" b="1">
                <a:solidFill>
                  <a:srgbClr val="3333CC"/>
                </a:solidFill>
                <a:latin typeface="Verdana" panose="020B0604030504040204" pitchFamily="34" charset="0"/>
              </a:rPr>
              <a:t>O que é IHC?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AEDDDB42FAC4CB2AA3BB5FB4458FC" ma:contentTypeVersion="4" ma:contentTypeDescription="Crie um novo documento." ma:contentTypeScope="" ma:versionID="68152243023225b3a2a4de5ad4550a86">
  <xsd:schema xmlns:xsd="http://www.w3.org/2001/XMLSchema" xmlns:xs="http://www.w3.org/2001/XMLSchema" xmlns:p="http://schemas.microsoft.com/office/2006/metadata/properties" xmlns:ns2="c04719d7-b6a3-44e5-bd84-c0db24dc4344" targetNamespace="http://schemas.microsoft.com/office/2006/metadata/properties" ma:root="true" ma:fieldsID="4a545be84b86e4cb0bfa219f488316ce" ns2:_="">
    <xsd:import namespace="c04719d7-b6a3-44e5-bd84-c0db24dc43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4719d7-b6a3-44e5-bd84-c0db24dc4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6DB281-BB9D-4C48-BD27-18F18B4950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1B27FC-A5E6-4E4D-AF4B-36799E521DDF}">
  <ds:schemaRefs>
    <ds:schemaRef ds:uri="c04719d7-b6a3-44e5-bd84-c0db24dc43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B5F64A-EDAA-429B-AC70-73DD4BDB352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{31BD3DCA-8A87-474F-8B23-12954A211B0A}tf10001120</Template>
  <Application>Microsoft Office PowerPoint</Application>
  <PresentationFormat>Apresentação na tela (4:3)</PresentationFormat>
  <Slides>20</Slides>
  <Notes>20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Pacote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feuc</dc:creator>
  <cp:revision>15</cp:revision>
  <cp:lastPrinted>1601-01-01T00:00:00Z</cp:lastPrinted>
  <dcterms:created xsi:type="dcterms:W3CDTF">2008-01-03T14:57:52Z</dcterms:created>
  <dcterms:modified xsi:type="dcterms:W3CDTF">2024-08-31T01:48:50Z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0x010100839AEDDDB42FAC4CB2AA3BB5FB4458FC</vt:lpwstr>
  </property>
</Properties>
</file>